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3/1/2021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352282"/>
            <a:ext cx="8825658" cy="1802361"/>
          </a:xfrm>
        </p:spPr>
        <p:txBody>
          <a:bodyPr/>
          <a:lstStyle/>
          <a:p>
            <a:pPr algn="ctr"/>
            <a:r>
              <a:rPr lang="en-IN" dirty="0"/>
              <a:t/>
            </a:r>
            <a:br>
              <a:rPr lang="en-IN" dirty="0"/>
            </a:br>
            <a:r>
              <a:rPr lang="en-IN" b="1" dirty="0" smtClean="0">
                <a:latin typeface="Rockwell" panose="02060603020205020403" pitchFamily="18" charset="0"/>
              </a:rPr>
              <a:t>Duchenne Muscular Dystrophy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Dr. </a:t>
            </a:r>
            <a:r>
              <a:rPr lang="en-US" dirty="0" err="1" smtClean="0"/>
              <a:t>Arun</a:t>
            </a:r>
            <a:r>
              <a:rPr lang="en-US" dirty="0" smtClean="0"/>
              <a:t> </a:t>
            </a:r>
            <a:r>
              <a:rPr lang="en-US" smtClean="0"/>
              <a:t>R Nair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8779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910" y="128790"/>
            <a:ext cx="119773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333333"/>
                </a:solidFill>
                <a:latin typeface="Rockwell" panose="02060603020205020403" pitchFamily="18" charset="0"/>
              </a:rPr>
              <a:t>Duchenne</a:t>
            </a:r>
            <a:r>
              <a:rPr lang="en-US" sz="2800" b="1" dirty="0">
                <a:solidFill>
                  <a:srgbClr val="333333"/>
                </a:solidFill>
                <a:latin typeface="Rockwell" panose="02060603020205020403" pitchFamily="18" charset="0"/>
              </a:rPr>
              <a:t> muscular dystrophy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 (DMD) is a progressive form of muscular dystrophy that occurs primarily in males, though in rare cases may affect females. </a:t>
            </a:r>
            <a:endParaRPr lang="en-US" sz="2800" dirty="0" smtClean="0">
              <a:solidFill>
                <a:srgbClr val="333333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DMD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causes progressive weakness and loss (atrophy) of </a:t>
            </a:r>
            <a:r>
              <a:rPr lang="en-US" sz="2800" dirty="0" err="1" smtClean="0">
                <a:solidFill>
                  <a:srgbClr val="333333"/>
                </a:solidFill>
                <a:latin typeface="Rockwell" panose="02060603020205020403" pitchFamily="18" charset="0"/>
              </a:rPr>
              <a:t>skeletal,respiratory</a:t>
            </a: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and heart muscles</a:t>
            </a: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.</a:t>
            </a:r>
            <a:r>
              <a:rPr lang="en-US" sz="2800" baseline="30000" dirty="0" smtClean="0">
                <a:solidFill>
                  <a:srgbClr val="337AB7"/>
                </a:solidFill>
                <a:latin typeface="Rockwell" panose="02060603020205020403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 </a:t>
            </a:r>
            <a:endParaRPr lang="en-US" sz="2800" dirty="0" smtClean="0">
              <a:solidFill>
                <a:srgbClr val="333333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Early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signs of DMD may include delayed ability to sit, stand, or walk and difficulties learning to speak. </a:t>
            </a:r>
            <a:endParaRPr lang="en-US" sz="2800" dirty="0" smtClean="0">
              <a:solidFill>
                <a:srgbClr val="333333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Muscle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weakness is usually noticeable by 3 or 4 years of age and begins in the hips, </a:t>
            </a:r>
            <a:r>
              <a:rPr lang="en-US" sz="2800" dirty="0">
                <a:latin typeface="Rockwell" panose="02060603020205020403" pitchFamily="18" charset="0"/>
              </a:rPr>
              <a:t>pelvic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 area, upper legs, and shoulders. </a:t>
            </a:r>
            <a:endParaRPr lang="en-US" sz="2800" dirty="0" smtClean="0">
              <a:solidFill>
                <a:srgbClr val="333333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The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calves may be enlarged. </a:t>
            </a:r>
            <a:endParaRPr lang="en-US" sz="2800" dirty="0" smtClean="0">
              <a:solidFill>
                <a:srgbClr val="333333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DMD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may also affect learning and memory, as well as communication and certain social emotional skills</a:t>
            </a: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.</a:t>
            </a:r>
            <a:r>
              <a:rPr lang="en-US" sz="2800" baseline="30000" dirty="0" smtClean="0">
                <a:solidFill>
                  <a:srgbClr val="337AB7"/>
                </a:solidFill>
                <a:latin typeface="Rockwell" panose="02060603020205020403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 </a:t>
            </a:r>
            <a:endParaRPr lang="en-US" sz="2800" dirty="0" smtClean="0">
              <a:solidFill>
                <a:srgbClr val="333333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Most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children with DMD use a wheelchair full time by age 13. </a:t>
            </a:r>
            <a:endParaRPr lang="en-US" sz="2800" dirty="0" smtClean="0">
              <a:solidFill>
                <a:srgbClr val="333333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Heart </a:t>
            </a:r>
            <a:r>
              <a:rPr lang="en-US" sz="2800" dirty="0">
                <a:solidFill>
                  <a:srgbClr val="333333"/>
                </a:solidFill>
                <a:latin typeface="Rockwell" panose="02060603020205020403" pitchFamily="18" charset="0"/>
              </a:rPr>
              <a:t>and respiratory muscle problems begin in the teen years and lead to serious, life threatening complications</a:t>
            </a:r>
            <a:r>
              <a:rPr lang="en-US" sz="2800" dirty="0" smtClean="0">
                <a:solidFill>
                  <a:srgbClr val="333333"/>
                </a:solidFill>
                <a:latin typeface="Rockwell" panose="02060603020205020403" pitchFamily="18" charset="0"/>
              </a:rPr>
              <a:t>.</a:t>
            </a:r>
            <a:endParaRPr lang="en-IN" sz="28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49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031" y="553792"/>
            <a:ext cx="1208896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900" b="1" dirty="0" smtClean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900" b="1" dirty="0" smtClean="0">
                <a:solidFill>
                  <a:srgbClr val="00B050"/>
                </a:solidFill>
                <a:latin typeface="Rockwell" panose="02060603020205020403" pitchFamily="18" charset="0"/>
              </a:rPr>
              <a:t>Caused </a:t>
            </a:r>
            <a:r>
              <a:rPr lang="en-US" sz="2900" b="1" dirty="0">
                <a:solidFill>
                  <a:srgbClr val="00B050"/>
                </a:solidFill>
                <a:latin typeface="Rockwell" panose="02060603020205020403" pitchFamily="18" charset="0"/>
              </a:rPr>
              <a:t>by mutations in the DMD </a:t>
            </a:r>
            <a:r>
              <a:rPr lang="en-US" sz="2900" b="1" dirty="0" smtClean="0">
                <a:solidFill>
                  <a:srgbClr val="00B050"/>
                </a:solidFill>
                <a:latin typeface="Rockwell" panose="02060603020205020403" pitchFamily="18" charset="0"/>
              </a:rPr>
              <a:t>gene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B050"/>
                </a:solidFill>
                <a:latin typeface="Rockwell" panose="02060603020205020403" pitchFamily="18" charset="0"/>
              </a:rPr>
              <a:t>The DMD gene provides instructions for making a protein called </a:t>
            </a:r>
            <a:r>
              <a:rPr lang="en-US" sz="2900" b="1" dirty="0" err="1">
                <a:solidFill>
                  <a:srgbClr val="00B050"/>
                </a:solidFill>
                <a:latin typeface="Rockwell" panose="02060603020205020403" pitchFamily="18" charset="0"/>
              </a:rPr>
              <a:t>dystrophin</a:t>
            </a:r>
            <a:r>
              <a:rPr lang="en-US" sz="2900" b="1" dirty="0">
                <a:solidFill>
                  <a:srgbClr val="00B050"/>
                </a:solidFill>
                <a:latin typeface="Rockwell" panose="02060603020205020403" pitchFamily="18" charset="0"/>
              </a:rPr>
              <a:t>. </a:t>
            </a:r>
            <a:endParaRPr lang="en-US" sz="2900" b="1" dirty="0" smtClean="0">
              <a:solidFill>
                <a:srgbClr val="00B05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900" b="1" dirty="0" err="1" smtClean="0">
                <a:solidFill>
                  <a:srgbClr val="00B050"/>
                </a:solidFill>
                <a:latin typeface="Rockwell" panose="02060603020205020403" pitchFamily="18" charset="0"/>
              </a:rPr>
              <a:t>Dystophin</a:t>
            </a:r>
            <a:r>
              <a:rPr lang="en-US" sz="2900" b="1" dirty="0" smtClean="0">
                <a:solidFill>
                  <a:srgbClr val="00B050"/>
                </a:solidFill>
                <a:latin typeface="Rockwell" panose="02060603020205020403" pitchFamily="18" charset="0"/>
              </a:rPr>
              <a:t> </a:t>
            </a:r>
            <a:r>
              <a:rPr lang="en-US" sz="2900" b="1" dirty="0">
                <a:solidFill>
                  <a:srgbClr val="00B050"/>
                </a:solidFill>
                <a:latin typeface="Rockwell" panose="02060603020205020403" pitchFamily="18" charset="0"/>
              </a:rPr>
              <a:t>is primarily made in the muscle cells of the heart and skeletal muscle. </a:t>
            </a:r>
            <a:endParaRPr lang="en-US" sz="2900" b="1" dirty="0" smtClean="0">
              <a:solidFill>
                <a:srgbClr val="00B05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900" b="1" dirty="0">
                <a:solidFill>
                  <a:srgbClr val="00B050"/>
                </a:solidFill>
                <a:latin typeface="Rockwell" panose="02060603020205020403" pitchFamily="18" charset="0"/>
              </a:rPr>
              <a:t>Small amounts of </a:t>
            </a:r>
            <a:r>
              <a:rPr lang="en-US" sz="2900" b="1" dirty="0" err="1">
                <a:solidFill>
                  <a:srgbClr val="00B050"/>
                </a:solidFill>
                <a:latin typeface="Rockwell" panose="02060603020205020403" pitchFamily="18" charset="0"/>
              </a:rPr>
              <a:t>dystrophin</a:t>
            </a:r>
            <a:r>
              <a:rPr lang="en-US" sz="2900" b="1" dirty="0">
                <a:solidFill>
                  <a:srgbClr val="00B050"/>
                </a:solidFill>
                <a:latin typeface="Rockwell" panose="02060603020205020403" pitchFamily="18" charset="0"/>
              </a:rPr>
              <a:t> are also made in nerve cells (neurons) in specific parts of the brain, including the hippocampus.</a:t>
            </a:r>
            <a:endParaRPr lang="en-US" sz="2900" b="1" dirty="0" smtClean="0">
              <a:solidFill>
                <a:srgbClr val="00B05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900" b="1" dirty="0" smtClean="0">
                <a:solidFill>
                  <a:srgbClr val="00B050"/>
                </a:solidFill>
                <a:latin typeface="Rockwell" panose="02060603020205020403" pitchFamily="18" charset="0"/>
              </a:rPr>
              <a:t>The </a:t>
            </a:r>
            <a:r>
              <a:rPr lang="en-US" sz="2900" b="1" dirty="0">
                <a:solidFill>
                  <a:srgbClr val="00B050"/>
                </a:solidFill>
                <a:latin typeface="Rockwell" panose="02060603020205020403" pitchFamily="18" charset="0"/>
              </a:rPr>
              <a:t>main job of </a:t>
            </a:r>
            <a:r>
              <a:rPr lang="en-US" sz="2900" b="1" dirty="0" err="1">
                <a:solidFill>
                  <a:srgbClr val="00B050"/>
                </a:solidFill>
                <a:latin typeface="Rockwell" panose="02060603020205020403" pitchFamily="18" charset="0"/>
              </a:rPr>
              <a:t>dystrophin</a:t>
            </a:r>
            <a:r>
              <a:rPr lang="en-US" sz="2900" b="1" dirty="0">
                <a:solidFill>
                  <a:srgbClr val="00B050"/>
                </a:solidFill>
                <a:latin typeface="Rockwell" panose="02060603020205020403" pitchFamily="18" charset="0"/>
              </a:rPr>
              <a:t> in muscle cells is to help stabilize and protect muscle fibers</a:t>
            </a:r>
            <a:r>
              <a:rPr lang="en-US" sz="2900" b="1" dirty="0" smtClean="0">
                <a:solidFill>
                  <a:srgbClr val="00B050"/>
                </a:solidFill>
                <a:latin typeface="Rockwell" panose="02060603020205020403" pitchFamily="18" charset="0"/>
              </a:rPr>
              <a:t>.</a:t>
            </a:r>
          </a:p>
          <a:p>
            <a:pPr algn="just"/>
            <a:endParaRPr lang="en-IN" sz="2800" b="1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09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3031" y="0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24128"/>
                </a:solidFill>
                <a:latin typeface="Rockwell" panose="02060603020205020403" pitchFamily="18" charset="0"/>
              </a:rPr>
              <a:t>Pathogenesis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Dystrophin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has a major structural role in muscle as it links the internal cytoskeleton to the extracellular matrix. </a:t>
            </a:r>
            <a:endParaRPr lang="en-US" sz="2800" dirty="0" smtClean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The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dystrophin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complex acts as an anchor, connecting each muscle cell's structural framework (cytoskeleton) with the lattice of proteins and other molecules outside the cell (extracellular matrix).</a:t>
            </a:r>
            <a:endParaRPr lang="en-US" sz="2800" dirty="0" smtClean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amino-terminus of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dystrophin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binds to F-actin and the carboxyl terminus to the </a:t>
            </a:r>
            <a:r>
              <a:rPr lang="en-US" sz="2800" b="1" dirty="0" err="1">
                <a:solidFill>
                  <a:srgbClr val="000000"/>
                </a:solidFill>
                <a:latin typeface="Rockwell" panose="02060603020205020403" pitchFamily="18" charset="0"/>
              </a:rPr>
              <a:t>dystrophin</a:t>
            </a:r>
            <a:r>
              <a:rPr lang="en-US" sz="2800" b="1" dirty="0">
                <a:solidFill>
                  <a:srgbClr val="000000"/>
                </a:solidFill>
                <a:latin typeface="Rockwell" panose="02060603020205020403" pitchFamily="18" charset="0"/>
              </a:rPr>
              <a:t>-associated protein complex (DAPC) 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at the </a:t>
            </a: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sarcolemma.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DAPC includes the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dystroglycans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sarcoglycans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integrins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and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caveolin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, and mutations in any of these components cause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autosomally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inherited muscular </a:t>
            </a: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dystrophies.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The 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DAPC is destabilized when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dystrophin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is absent, which results in diminished levels of the member </a:t>
            </a:r>
            <a:r>
              <a:rPr lang="en-US" sz="280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proteins. </a:t>
            </a:r>
          </a:p>
        </p:txBody>
      </p:sp>
    </p:spTree>
    <p:extLst>
      <p:ext uri="{BB962C8B-B14F-4D97-AF65-F5344CB8AC3E}">
        <p14:creationId xmlns:p14="http://schemas.microsoft.com/office/powerpoint/2010/main" val="3093975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04" y="128789"/>
            <a:ext cx="1008415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This in turn leads to progressive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fibre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damage and membrane leakage. The DAPC has a </a:t>
            </a:r>
            <a:r>
              <a:rPr lang="en-US" sz="2800" dirty="0" err="1">
                <a:solidFill>
                  <a:srgbClr val="000000"/>
                </a:solidFill>
                <a:latin typeface="Rockwell" panose="02060603020205020403" pitchFamily="18" charset="0"/>
              </a:rPr>
              <a:t>signalling</a:t>
            </a:r>
            <a:r>
              <a:rPr lang="en-US" sz="2800" dirty="0">
                <a:solidFill>
                  <a:srgbClr val="000000"/>
                </a:solidFill>
                <a:latin typeface="Rockwell" panose="02060603020205020403" pitchFamily="18" charset="0"/>
              </a:rPr>
              <a:t> role, the loss of which also contributes to pathogenesis. </a:t>
            </a:r>
            <a:endParaRPr lang="en-US" sz="2800" dirty="0" smtClean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00"/>
              </a:solidFill>
              <a:latin typeface="Rockwell" panose="02060603020205020403" pitchFamily="18" charset="0"/>
            </a:endParaRPr>
          </a:p>
          <a:p>
            <a:pPr algn="just"/>
            <a:r>
              <a:rPr lang="en-US" sz="3000" b="1" dirty="0" smtClean="0">
                <a:solidFill>
                  <a:srgbClr val="000000"/>
                </a:solidFill>
                <a:latin typeface="Rockwell" panose="02060603020205020403" pitchFamily="18" charset="0"/>
              </a:rPr>
              <a:t>Inheritance Pattern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B050"/>
                </a:solidFill>
                <a:latin typeface="Rockwell" panose="02060603020205020403" pitchFamily="18" charset="0"/>
              </a:rPr>
              <a:t>This condition is inherited in an X-linked </a:t>
            </a:r>
            <a:r>
              <a:rPr lang="en-US" sz="2800" dirty="0" smtClean="0">
                <a:solidFill>
                  <a:srgbClr val="00B050"/>
                </a:solidFill>
                <a:latin typeface="Rockwell" panose="02060603020205020403" pitchFamily="18" charset="0"/>
              </a:rPr>
              <a:t>recessive</a:t>
            </a:r>
          </a:p>
        </p:txBody>
      </p:sp>
    </p:spTree>
    <p:extLst>
      <p:ext uri="{BB962C8B-B14F-4D97-AF65-F5344CB8AC3E}">
        <p14:creationId xmlns:p14="http://schemas.microsoft.com/office/powerpoint/2010/main" val="218807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0957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400" b="1" dirty="0">
                <a:latin typeface="Rockwell" panose="02060603020205020403" pitchFamily="18" charset="0"/>
              </a:rPr>
              <a:t>Symptoms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90050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002060"/>
                </a:solidFill>
                <a:latin typeface="Rockwell" panose="02060603020205020403" pitchFamily="18" charset="0"/>
              </a:rPr>
              <a:t>Taking longer to learn to sit, stand, or walk on own, which is known as delayed motor development. The average age for walking in boys with DMD is 18 months</a:t>
            </a:r>
            <a:r>
              <a:rPr lang="en-US" sz="30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002060"/>
                </a:solidFill>
                <a:latin typeface="Rockwell" panose="02060603020205020403" pitchFamily="18" charset="0"/>
              </a:rPr>
              <a:t>Difficulty getting up from the floor. </a:t>
            </a:r>
            <a:endParaRPr lang="en-US" sz="3000" dirty="0" smtClean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Children </a:t>
            </a:r>
            <a:r>
              <a:rPr lang="en-US" sz="3000" dirty="0">
                <a:solidFill>
                  <a:srgbClr val="002060"/>
                </a:solidFill>
                <a:latin typeface="Rockwell" panose="02060603020205020403" pitchFamily="18" charset="0"/>
              </a:rPr>
              <a:t>may walk their hands up their legs to stand which is known as the Gower maneuver</a:t>
            </a:r>
            <a:r>
              <a:rPr lang="en-US" sz="30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002060"/>
                </a:solidFill>
                <a:latin typeface="Rockwell" panose="02060603020205020403" pitchFamily="18" charset="0"/>
              </a:rPr>
              <a:t>Muscle weakness first affecting the muscles of the hips, pelvic area, thighs and shoulders, and later the skeletal (voluntary) muscles in the arms, legs and trunk</a:t>
            </a:r>
            <a:r>
              <a:rPr lang="en-US" sz="30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contractures </a:t>
            </a:r>
            <a:r>
              <a:rPr lang="en-US" sz="3000" dirty="0">
                <a:solidFill>
                  <a:srgbClr val="002060"/>
                </a:solidFill>
                <a:latin typeface="Rockwell" panose="02060603020205020403" pitchFamily="18" charset="0"/>
              </a:rPr>
              <a:t>may develop as muscle loss progresses. </a:t>
            </a:r>
            <a:endParaRPr lang="en-US" sz="3000" dirty="0" smtClean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002060"/>
                </a:solidFill>
                <a:latin typeface="Rockwell" panose="02060603020205020403" pitchFamily="18" charset="0"/>
              </a:rPr>
              <a:t>Breathing problems due to weakness of the diaphragm and the other </a:t>
            </a:r>
            <a:r>
              <a:rPr lang="en-US" sz="30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Respiratory muscles</a:t>
            </a:r>
            <a:endParaRPr lang="en-IN" sz="3000" dirty="0">
              <a:solidFill>
                <a:srgbClr val="00206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7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7424"/>
            <a:ext cx="1187983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Cardiomyopathy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N" sz="30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Cognitive impairment</a:t>
            </a:r>
          </a:p>
          <a:p>
            <a:pPr algn="ctr"/>
            <a:r>
              <a:rPr lang="en-US" sz="3000" b="1" u="sng" dirty="0" smtClean="0">
                <a:solidFill>
                  <a:srgbClr val="002060"/>
                </a:solidFill>
                <a:latin typeface="Rockwell" panose="02060603020205020403" pitchFamily="18" charset="0"/>
              </a:rPr>
              <a:t>Diagnosis</a:t>
            </a:r>
            <a:endParaRPr lang="en-US" sz="3000" b="1" u="sng" dirty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algn="just"/>
            <a:r>
              <a:rPr lang="en-US" sz="2800" b="1" dirty="0">
                <a:latin typeface="Rockwell" panose="02060603020205020403" pitchFamily="18" charset="0"/>
              </a:rPr>
              <a:t>Enzyme tests</a:t>
            </a:r>
            <a:r>
              <a:rPr lang="en-US" sz="2800" b="1" dirty="0" smtClean="0">
                <a:latin typeface="Rockwell" panose="02060603020205020403" pitchFamily="18" charset="0"/>
              </a:rPr>
              <a:t>.</a:t>
            </a:r>
            <a:r>
              <a:rPr lang="en-US" sz="2800" dirty="0" smtClean="0">
                <a:latin typeface="Rockwell" panose="02060603020205020403" pitchFamily="18" charset="0"/>
              </a:rPr>
              <a:t> very </a:t>
            </a:r>
            <a:r>
              <a:rPr lang="en-US" sz="2800" dirty="0">
                <a:latin typeface="Rockwell" panose="02060603020205020403" pitchFamily="18" charset="0"/>
              </a:rPr>
              <a:t>high level of </a:t>
            </a:r>
            <a:r>
              <a:rPr lang="en-US" sz="2800" dirty="0" err="1">
                <a:latin typeface="Rockwell" panose="02060603020205020403" pitchFamily="18" charset="0"/>
              </a:rPr>
              <a:t>creatine</a:t>
            </a:r>
            <a:r>
              <a:rPr lang="en-US" sz="2800" dirty="0">
                <a:latin typeface="Rockwell" panose="02060603020205020403" pitchFamily="18" charset="0"/>
              </a:rPr>
              <a:t> </a:t>
            </a:r>
            <a:r>
              <a:rPr lang="en-US" sz="2800" dirty="0" smtClean="0">
                <a:latin typeface="Rockwell" panose="02060603020205020403" pitchFamily="18" charset="0"/>
              </a:rPr>
              <a:t>kinase (</a:t>
            </a:r>
            <a:r>
              <a:rPr lang="en-US" sz="2800" dirty="0">
                <a:latin typeface="Rockwell" panose="02060603020205020403" pitchFamily="18" charset="0"/>
              </a:rPr>
              <a:t>CK) in their blood (10-100 times above normal) normal range is 22 to 198 U/L (units per </a:t>
            </a:r>
            <a:r>
              <a:rPr lang="en-US" sz="2800" dirty="0" smtClean="0">
                <a:latin typeface="Rockwell" panose="02060603020205020403" pitchFamily="18" charset="0"/>
              </a:rPr>
              <a:t>liter.</a:t>
            </a:r>
          </a:p>
          <a:p>
            <a:pPr algn="just"/>
            <a:r>
              <a:rPr lang="en-US" sz="2800" b="1" dirty="0" smtClean="0">
                <a:latin typeface="Rockwell" panose="02060603020205020403" pitchFamily="18" charset="0"/>
              </a:rPr>
              <a:t>Electromyography</a:t>
            </a:r>
            <a:r>
              <a:rPr lang="en-US" sz="2800" b="1" dirty="0">
                <a:latin typeface="Rockwell" panose="02060603020205020403" pitchFamily="18" charset="0"/>
              </a:rPr>
              <a:t>.</a:t>
            </a:r>
            <a:r>
              <a:rPr lang="en-US" sz="2800" dirty="0">
                <a:latin typeface="Rockwell" panose="02060603020205020403" pitchFamily="18" charset="0"/>
              </a:rPr>
              <a:t> </a:t>
            </a:r>
            <a:endParaRPr lang="en-US" sz="2800" dirty="0" smtClean="0">
              <a:latin typeface="Rockwell" panose="02060603020205020403" pitchFamily="18" charset="0"/>
            </a:endParaRPr>
          </a:p>
          <a:p>
            <a:pPr algn="just"/>
            <a:r>
              <a:rPr lang="en-US" sz="2800" b="1" dirty="0" smtClean="0">
                <a:latin typeface="Rockwell" panose="02060603020205020403" pitchFamily="18" charset="0"/>
              </a:rPr>
              <a:t>Genetic </a:t>
            </a:r>
            <a:r>
              <a:rPr lang="en-US" sz="2800" b="1" dirty="0">
                <a:latin typeface="Rockwell" panose="02060603020205020403" pitchFamily="18" charset="0"/>
              </a:rPr>
              <a:t>testing.</a:t>
            </a:r>
            <a:r>
              <a:rPr lang="en-US" sz="2800" dirty="0">
                <a:latin typeface="Rockwell" panose="02060603020205020403" pitchFamily="18" charset="0"/>
              </a:rPr>
              <a:t> </a:t>
            </a:r>
            <a:endParaRPr lang="en-US" sz="2800" dirty="0" smtClean="0">
              <a:latin typeface="Rockwell" panose="02060603020205020403" pitchFamily="18" charset="0"/>
            </a:endParaRPr>
          </a:p>
          <a:p>
            <a:pPr algn="just"/>
            <a:r>
              <a:rPr lang="en-US" sz="2800" b="1" dirty="0" smtClean="0">
                <a:latin typeface="Rockwell" panose="02060603020205020403" pitchFamily="18" charset="0"/>
              </a:rPr>
              <a:t>Muscle </a:t>
            </a:r>
            <a:r>
              <a:rPr lang="en-US" sz="2800" b="1" dirty="0">
                <a:latin typeface="Rockwell" panose="02060603020205020403" pitchFamily="18" charset="0"/>
              </a:rPr>
              <a:t>biopsy.</a:t>
            </a:r>
            <a:r>
              <a:rPr lang="en-US" sz="2800" dirty="0">
                <a:latin typeface="Rockwell" panose="02060603020205020403" pitchFamily="18" charset="0"/>
              </a:rPr>
              <a:t> </a:t>
            </a:r>
            <a:endParaRPr lang="en-IN" sz="3000" dirty="0">
              <a:solidFill>
                <a:srgbClr val="00206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52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m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162" y="154546"/>
            <a:ext cx="8384147" cy="628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47</TotalTime>
  <Words>395</Words>
  <Application>Microsoft Office PowerPoint</Application>
  <PresentationFormat>Widescreen</PresentationFormat>
  <Paragraphs>40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Century Gothic</vt:lpstr>
      <vt:lpstr>Rockwell</vt:lpstr>
      <vt:lpstr>Wingdings</vt:lpstr>
      <vt:lpstr>Wingdings 3</vt:lpstr>
      <vt:lpstr>Ion Boardroom</vt:lpstr>
      <vt:lpstr> Duchenne Muscular Dystrophy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Duchenne Muscular Dystrophy</dc:title>
  <dc:creator>Dr. ARUN R NAIR</dc:creator>
  <cp:lastModifiedBy>Lib Lab One</cp:lastModifiedBy>
  <cp:revision>8</cp:revision>
  <dcterms:created xsi:type="dcterms:W3CDTF">2020-01-23T18:27:44Z</dcterms:created>
  <dcterms:modified xsi:type="dcterms:W3CDTF">2021-03-01T12:05:43Z</dcterms:modified>
</cp:coreProperties>
</file>